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24"/>
  </p:notesMasterIdLst>
  <p:handoutMasterIdLst>
    <p:handoutMasterId r:id="rId25"/>
  </p:handoutMasterIdLst>
  <p:sldIdLst>
    <p:sldId id="470" r:id="rId5"/>
    <p:sldId id="471" r:id="rId6"/>
    <p:sldId id="416" r:id="rId7"/>
    <p:sldId id="474" r:id="rId8"/>
    <p:sldId id="487" r:id="rId9"/>
    <p:sldId id="475" r:id="rId10"/>
    <p:sldId id="476" r:id="rId11"/>
    <p:sldId id="477" r:id="rId12"/>
    <p:sldId id="479" r:id="rId13"/>
    <p:sldId id="485" r:id="rId14"/>
    <p:sldId id="481" r:id="rId15"/>
    <p:sldId id="486" r:id="rId16"/>
    <p:sldId id="488" r:id="rId17"/>
    <p:sldId id="483" r:id="rId18"/>
    <p:sldId id="480" r:id="rId19"/>
    <p:sldId id="484" r:id="rId20"/>
    <p:sldId id="489" r:id="rId21"/>
    <p:sldId id="490" r:id="rId22"/>
    <p:sldId id="444" r:id="rId23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7FE97-32E5-14DC-B1EB-A1D181962669}" v="141" dt="2023-02-10T21:00:06.843"/>
    <p1510:client id="{23762AB2-90E4-EC6D-6A77-4A64C801DA73}" v="13" dt="2023-02-10T19:43:52.874"/>
    <p1510:client id="{2DC90F95-4E3E-9A96-5283-240A9D4F5292}" v="388" dt="2023-02-13T20:53:23.144"/>
    <p1510:client id="{2E95857C-6EF6-1847-241E-A6431AD4E60B}" v="596" dt="2023-02-13T15:59:15.266"/>
    <p1510:client id="{3267866E-DC25-29AE-AFA8-513AC5BDEEDE}" v="10" dt="2023-02-11T22:01:24.588"/>
    <p1510:client id="{A779581B-987F-2E65-12A3-FAF87101040A}" v="7" dt="2023-02-13T20:54:39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customXml" Target="../customXml/item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>
            <a:extLst>
              <a:ext uri="{FF2B5EF4-FFF2-40B4-BE49-F238E27FC236}">
                <a16:creationId xmlns:a16="http://schemas.microsoft.com/office/drawing/2014/main" id="{4F860F37-CA72-464D-9116-B6BC16A93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147">
            <a:extLst>
              <a:ext uri="{FF2B5EF4-FFF2-40B4-BE49-F238E27FC236}">
                <a16:creationId xmlns:a16="http://schemas.microsoft.com/office/drawing/2014/main" id="{70789427-4C6A-4A75-B31F-2E4759F472CD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>
            <a:extLst>
              <a:ext uri="{FF2B5EF4-FFF2-40B4-BE49-F238E27FC236}">
                <a16:creationId xmlns:a16="http://schemas.microsoft.com/office/drawing/2014/main" id="{2E86EE7D-ABE9-4FEF-943A-E8FC6FC1992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61BF9E74-DAA4-4DE3-BDB4-B1097CD628B2}" type="slidenum">
              <a:rPr lang="pt-BR" altLang="pt-BR"/>
              <a:pPr>
                <a:defRPr/>
              </a:pPr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226DE4D-D64C-41F9-9DCC-8954A26D74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74D9C91-4FDB-4F9B-846F-98C2EF0CBD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98BF8467-D8F0-4E80-9D68-0D77DCFBCAC4}" type="datetimeFigureOut">
              <a:rPr lang="pt-BR"/>
              <a:pPr>
                <a:defRPr/>
              </a:pPr>
              <a:t>13/02/2023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5ECC52DC-F9A3-4774-9A6C-4BCBFFCC5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426FA4C5-FAD6-4245-AAAE-77FDD33E0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D23617-D517-4A52-91C7-BCFDC3F8FA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299F0D-A39A-48E1-BA77-E94D22ED9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741D7E1-E712-4F31-8EE8-FB7881D9635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037F24C-7147-490B-B2E0-A119D9077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8E71195C-13CC-43FC-8561-60E69F79B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1355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2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8924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58875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310100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2913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62809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1269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051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71893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85148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63803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3762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41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580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6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215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921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309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240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92232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8951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8520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7453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2416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891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8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4955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4984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21807878-B236-41FA-B2C2-33D4D8DDD1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02030B68-9EF9-491B-897D-28BCA02CE1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>
            <a:extLst>
              <a:ext uri="{FF2B5EF4-FFF2-40B4-BE49-F238E27FC236}">
                <a16:creationId xmlns:a16="http://schemas.microsoft.com/office/drawing/2014/main" id="{C96B475A-E4E9-4E39-B6EF-38D0C27A47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9CCB3F0B-F6BB-4F73-BCAD-3FCC8FA125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>
            <a:extLst>
              <a:ext uri="{FF2B5EF4-FFF2-40B4-BE49-F238E27FC236}">
                <a16:creationId xmlns:a16="http://schemas.microsoft.com/office/drawing/2014/main" id="{C738FB59-4157-458C-8F68-8BBFE91DF4E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>
            <a:extLst>
              <a:ext uri="{FF2B5EF4-FFF2-40B4-BE49-F238E27FC236}">
                <a16:creationId xmlns:a16="http://schemas.microsoft.com/office/drawing/2014/main" id="{C6919357-FA36-46F9-B6A3-800E32DC74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>
            <a:extLst>
              <a:ext uri="{FF2B5EF4-FFF2-40B4-BE49-F238E27FC236}">
                <a16:creationId xmlns:a16="http://schemas.microsoft.com/office/drawing/2014/main" id="{58E61261-F8DE-4F81-B5AB-FAE871C42C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/>
              <a:t>TEMPLATE 2</a:t>
            </a:r>
          </a:p>
        </p:txBody>
      </p:sp>
      <p:pic>
        <p:nvPicPr>
          <p:cNvPr id="2053" name="Imagem 2">
            <a:extLst>
              <a:ext uri="{FF2B5EF4-FFF2-40B4-BE49-F238E27FC236}">
                <a16:creationId xmlns:a16="http://schemas.microsoft.com/office/drawing/2014/main" id="{B2FE3769-3D70-43CB-8CC2-98F328BBC77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7" r:id="rId1"/>
    <p:sldLayoutId id="2147485058" r:id="rId2"/>
    <p:sldLayoutId id="2147485059" r:id="rId3"/>
    <p:sldLayoutId id="2147485060" r:id="rId4"/>
    <p:sldLayoutId id="2147485061" r:id="rId5"/>
    <p:sldLayoutId id="2147485062" r:id="rId6"/>
    <p:sldLayoutId id="2147485063" r:id="rId7"/>
    <p:sldLayoutId id="2147485064" r:id="rId8"/>
    <p:sldLayoutId id="2147485065" r:id="rId9"/>
    <p:sldLayoutId id="2147485070" r:id="rId10"/>
    <p:sldLayoutId id="21474850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>
            <a:extLst>
              <a:ext uri="{FF2B5EF4-FFF2-40B4-BE49-F238E27FC236}">
                <a16:creationId xmlns:a16="http://schemas.microsoft.com/office/drawing/2014/main" id="{9F99352D-7981-4853-8146-425016D90C4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3075" name="Espaço Reservado para Texto 2">
            <a:extLst>
              <a:ext uri="{FF2B5EF4-FFF2-40B4-BE49-F238E27FC236}">
                <a16:creationId xmlns:a16="http://schemas.microsoft.com/office/drawing/2014/main" id="{A6377868-E329-4BDD-9AD5-890AA2A4E7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8C4475-8D3F-49D1-9BCF-B3A2D10D7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B76EEF-8037-4CDD-AF28-295BED34BD21}" type="datetimeFigureOut">
              <a:rPr lang="pt-BR"/>
              <a:pPr>
                <a:defRPr/>
              </a:pPr>
              <a:t>13/02/2023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23A43D-CC0E-447E-B830-D404D21A7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9C497-8C9E-4315-81E4-AF8CDC2DC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022FB65-073B-4846-92D5-81E90D2C195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3079" name="Picture 2" descr="C:\Users\cl0817\Desktop\CoringasLogos.jpg">
            <a:extLst>
              <a:ext uri="{FF2B5EF4-FFF2-40B4-BE49-F238E27FC236}">
                <a16:creationId xmlns:a16="http://schemas.microsoft.com/office/drawing/2014/main" id="{71BC5B46-04CB-4344-A51E-75769CB3A9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Imagem 7">
            <a:extLst>
              <a:ext uri="{FF2B5EF4-FFF2-40B4-BE49-F238E27FC236}">
                <a16:creationId xmlns:a16="http://schemas.microsoft.com/office/drawing/2014/main" id="{3F4B71C4-FB06-4128-83C4-B545D45DA6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Imagem 8">
            <a:extLst>
              <a:ext uri="{FF2B5EF4-FFF2-40B4-BE49-F238E27FC236}">
                <a16:creationId xmlns:a16="http://schemas.microsoft.com/office/drawing/2014/main" id="{5B38B3D8-C6E2-488B-BB15-BC5620E0E70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>
            <a:extLst>
              <a:ext uri="{FF2B5EF4-FFF2-40B4-BE49-F238E27FC236}">
                <a16:creationId xmlns:a16="http://schemas.microsoft.com/office/drawing/2014/main" id="{2546B3B6-845C-449C-860F-9FEA49F94A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170740-16EF-4FCF-8500-0970327B1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00" t="15587" r="77600" b="77055"/>
          <a:stretch/>
        </p:blipFill>
        <p:spPr>
          <a:xfrm>
            <a:off x="98684" y="2789749"/>
            <a:ext cx="3565011" cy="69272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EBDE81-0E34-4AB5-9A21-80BD14AF47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80312" y="116632"/>
            <a:ext cx="1572394" cy="7934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67" r:id="rId1"/>
    <p:sldLayoutId id="2147485068" r:id="rId2"/>
    <p:sldLayoutId id="214748506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Texto 1">
            <a:extLst>
              <a:ext uri="{FF2B5EF4-FFF2-40B4-BE49-F238E27FC236}">
                <a16:creationId xmlns:a16="http://schemas.microsoft.com/office/drawing/2014/main" id="{B8A3CA3E-1AFB-4A01-A616-53F6ED88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924300" y="2781300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>
                <a:latin typeface="Arial"/>
                <a:cs typeface="Arial"/>
              </a:rPr>
              <a:t>TECNOLOGIA EM IA</a:t>
            </a:r>
            <a:endParaRPr lang="pt-BR" alt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B8CBB-5C68-D708-9483-65EADAEA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Computador Quântico da </a:t>
            </a:r>
            <a:r>
              <a:rPr lang="pt-BR" err="1">
                <a:latin typeface="Arial"/>
                <a:cs typeface="Arial"/>
              </a:rPr>
              <a:t>IonQ</a:t>
            </a:r>
            <a:endParaRPr lang="pt-BR" err="1"/>
          </a:p>
        </p:txBody>
      </p:sp>
      <p:pic>
        <p:nvPicPr>
          <p:cNvPr id="4" name="Imagem 4" descr="Uma imagem contendo no interior, mesa, teclado, de madeira&#10;&#10;Descrição gerada automaticamente">
            <a:extLst>
              <a:ext uri="{FF2B5EF4-FFF2-40B4-BE49-F238E27FC236}">
                <a16:creationId xmlns:a16="http://schemas.microsoft.com/office/drawing/2014/main" id="{4848C242-3488-F1E7-AC15-B3CB2A6F9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58" y="913252"/>
            <a:ext cx="5086756" cy="3557892"/>
          </a:xfr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A83B74C5-83BA-77F8-3144-4B4CDC610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392" y="2738337"/>
            <a:ext cx="5875505" cy="39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1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3">
            <a:extLst>
              <a:ext uri="{FF2B5EF4-FFF2-40B4-BE49-F238E27FC236}">
                <a16:creationId xmlns:a16="http://schemas.microsoft.com/office/drawing/2014/main" id="{050AD773-8CFF-4EE3-9B18-56FD3E2D4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err="1">
                <a:latin typeface="Arial"/>
                <a:cs typeface="Arial"/>
              </a:rPr>
              <a:t>IonQ</a:t>
            </a:r>
            <a:r>
              <a:rPr lang="pt-BR">
                <a:latin typeface="Arial"/>
                <a:cs typeface="Arial"/>
              </a:rPr>
              <a:t> </a:t>
            </a:r>
            <a:r>
              <a:rPr lang="pt-BR" err="1">
                <a:latin typeface="Arial"/>
                <a:cs typeface="Arial"/>
              </a:rPr>
              <a:t>Development</a:t>
            </a:r>
            <a:r>
              <a:rPr lang="pt-BR">
                <a:latin typeface="Arial"/>
                <a:cs typeface="Arial"/>
              </a:rPr>
              <a:t> </a:t>
            </a:r>
            <a:r>
              <a:rPr lang="pt-BR" err="1">
                <a:latin typeface="Arial"/>
                <a:cs typeface="Arial"/>
              </a:rPr>
              <a:t>Roadmap</a:t>
            </a:r>
            <a:endParaRPr lang="pt-BR" err="1"/>
          </a:p>
        </p:txBody>
      </p:sp>
      <p:sp>
        <p:nvSpPr>
          <p:cNvPr id="16387" name="Subtítulo 4">
            <a:extLst>
              <a:ext uri="{FF2B5EF4-FFF2-40B4-BE49-F238E27FC236}">
                <a16:creationId xmlns:a16="http://schemas.microsoft.com/office/drawing/2014/main" id="{CF673C5F-3747-41F0-BD68-B73D0F2B2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138" y="1341438"/>
            <a:ext cx="8283575" cy="5256212"/>
          </a:xfrm>
        </p:spPr>
        <p:txBody>
          <a:bodyPr/>
          <a:lstStyle/>
          <a:p>
            <a:r>
              <a:rPr lang="pt-BR" altLang="pt-BR"/>
              <a:t>CONTEUDO</a:t>
            </a:r>
          </a:p>
        </p:txBody>
      </p:sp>
      <p:pic>
        <p:nvPicPr>
          <p:cNvPr id="3" name="Imagem 4" descr="Linha do tempo&#10;&#10;Descrição gerada automaticamente">
            <a:extLst>
              <a:ext uri="{FF2B5EF4-FFF2-40B4-BE49-F238E27FC236}">
                <a16:creationId xmlns:a16="http://schemas.microsoft.com/office/drawing/2014/main" id="{FFD3CADF-9AD8-8559-FC52-FC5575AF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4" y="1416961"/>
            <a:ext cx="9137920" cy="45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9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490F1-E135-2B14-4D79-E0A20493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Computador Quântico da IBM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088A9C08-F300-9053-BDB4-D4C012AF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455" y="1165225"/>
            <a:ext cx="7915553" cy="5359400"/>
          </a:xfrm>
        </p:spPr>
      </p:pic>
    </p:spTree>
    <p:extLst>
      <p:ext uri="{BB962C8B-B14F-4D97-AF65-F5344CB8AC3E}">
        <p14:creationId xmlns:p14="http://schemas.microsoft.com/office/powerpoint/2010/main" val="312029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DA948-B01C-E040-B955-1C5FA465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IBM </a:t>
            </a:r>
            <a:r>
              <a:rPr lang="pt-BR" err="1">
                <a:latin typeface="Arial"/>
                <a:cs typeface="Arial"/>
              </a:rPr>
              <a:t>Development</a:t>
            </a:r>
            <a:r>
              <a:rPr lang="pt-BR">
                <a:latin typeface="Arial"/>
                <a:cs typeface="Arial"/>
              </a:rPr>
              <a:t> </a:t>
            </a:r>
            <a:r>
              <a:rPr lang="pt-BR" err="1">
                <a:latin typeface="Arial"/>
                <a:cs typeface="Arial"/>
              </a:rPr>
              <a:t>Roadmap</a:t>
            </a:r>
          </a:p>
        </p:txBody>
      </p:sp>
      <p:pic>
        <p:nvPicPr>
          <p:cNvPr id="5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723B344-32E9-3629-C26C-3A2312E2D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46" y="1460899"/>
            <a:ext cx="9149640" cy="4748596"/>
          </a:xfrm>
        </p:spPr>
      </p:pic>
    </p:spTree>
    <p:extLst>
      <p:ext uri="{BB962C8B-B14F-4D97-AF65-F5344CB8AC3E}">
        <p14:creationId xmlns:p14="http://schemas.microsoft.com/office/powerpoint/2010/main" val="188301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41D886B-31DD-7B8A-CA84-E292EB6FF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>
                <a:latin typeface="Arial"/>
                <a:cs typeface="Arial"/>
              </a:rPr>
              <a:t>COMPUTAÇÃO QUÂNTICA &amp; IA</a:t>
            </a:r>
            <a:endParaRPr lang="pt-BR" b="0">
              <a:latin typeface="Arial"/>
              <a:cs typeface="Arial"/>
            </a:endParaRPr>
          </a:p>
          <a:p>
            <a:r>
              <a:rPr lang="pt-BR" b="0">
                <a:latin typeface="Arial"/>
                <a:cs typeface="Arial"/>
              </a:rPr>
              <a:t>QUANTUM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7587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FED8C-2B51-7911-CD06-E71B1C43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O Problema do BIG DATA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36012DB1-FF7D-E190-6328-2AAB7FC2D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0" y="766391"/>
            <a:ext cx="5517590" cy="6088974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65987B5-6224-A79D-8BE2-0BC8E8DFCC7B}"/>
              </a:ext>
            </a:extLst>
          </p:cNvPr>
          <p:cNvSpPr txBox="1"/>
          <p:nvPr/>
        </p:nvSpPr>
        <p:spPr>
          <a:xfrm>
            <a:off x="5136204" y="1040860"/>
            <a:ext cx="3978612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i="1">
                <a:latin typeface="Arial"/>
                <a:ea typeface="Open Sans"/>
                <a:cs typeface="Open Sans"/>
              </a:rPr>
              <a:t>Big Data</a:t>
            </a:r>
            <a:r>
              <a:rPr lang="en-US" sz="2200">
                <a:latin typeface="Arial"/>
                <a:ea typeface="Open Sans"/>
                <a:cs typeface="Open Sans"/>
              </a:rPr>
              <a:t> </a:t>
            </a:r>
            <a:r>
              <a:rPr lang="en-US" sz="2200" b="1">
                <a:latin typeface="Arial"/>
                <a:ea typeface="Open Sans"/>
                <a:cs typeface="Open Sans"/>
              </a:rPr>
              <a:t>é um </a:t>
            </a:r>
            <a:r>
              <a:rPr lang="en-US" sz="2200" b="1" err="1">
                <a:latin typeface="Arial"/>
                <a:ea typeface="Open Sans"/>
                <a:cs typeface="Open Sans"/>
              </a:rPr>
              <a:t>grande</a:t>
            </a:r>
            <a:r>
              <a:rPr lang="en-US" sz="2200" b="1">
                <a:latin typeface="Arial"/>
                <a:ea typeface="Open Sans"/>
                <a:cs typeface="Open Sans"/>
              </a:rPr>
              <a:t> volume de dados</a:t>
            </a:r>
            <a:r>
              <a:rPr lang="en-US" sz="2200">
                <a:latin typeface="Arial"/>
                <a:ea typeface="Open Sans"/>
                <a:cs typeface="Open Sans"/>
              </a:rPr>
              <a:t>, </a:t>
            </a:r>
            <a:r>
              <a:rPr lang="en-US" sz="2200" err="1">
                <a:latin typeface="Arial"/>
                <a:ea typeface="Open Sans"/>
                <a:cs typeface="Open Sans"/>
              </a:rPr>
              <a:t>estruturados</a:t>
            </a:r>
            <a:r>
              <a:rPr lang="en-US" sz="2200">
                <a:latin typeface="Arial"/>
                <a:ea typeface="Open Sans"/>
                <a:cs typeface="Open Sans"/>
              </a:rPr>
              <a:t> e </a:t>
            </a:r>
            <a:r>
              <a:rPr lang="en-US" sz="2200" err="1">
                <a:latin typeface="Arial"/>
                <a:ea typeface="Open Sans"/>
                <a:cs typeface="Open Sans"/>
              </a:rPr>
              <a:t>não</a:t>
            </a:r>
            <a:r>
              <a:rPr lang="en-US" sz="2200">
                <a:latin typeface="Arial"/>
                <a:ea typeface="Open Sans"/>
                <a:cs typeface="Open Sans"/>
              </a:rPr>
              <a:t> </a:t>
            </a:r>
            <a:r>
              <a:rPr lang="en-US" sz="2200" err="1">
                <a:latin typeface="Arial"/>
                <a:ea typeface="Open Sans"/>
                <a:cs typeface="Open Sans"/>
              </a:rPr>
              <a:t>estruturados</a:t>
            </a:r>
            <a:r>
              <a:rPr lang="en-US" sz="2200">
                <a:latin typeface="Arial"/>
                <a:ea typeface="Open Sans"/>
                <a:cs typeface="Open Sans"/>
              </a:rPr>
              <a:t>, que, </a:t>
            </a:r>
            <a:r>
              <a:rPr lang="en-US" sz="2200" err="1">
                <a:latin typeface="Arial"/>
                <a:ea typeface="Open Sans"/>
                <a:cs typeface="Open Sans"/>
              </a:rPr>
              <a:t>devido</a:t>
            </a:r>
            <a:r>
              <a:rPr lang="en-US" sz="2200">
                <a:latin typeface="Arial"/>
                <a:ea typeface="Open Sans"/>
                <a:cs typeface="Open Sans"/>
              </a:rPr>
              <a:t> </a:t>
            </a:r>
            <a:r>
              <a:rPr lang="en-US" sz="2200" err="1">
                <a:latin typeface="Arial"/>
                <a:ea typeface="Open Sans"/>
                <a:cs typeface="Open Sans"/>
              </a:rPr>
              <a:t>ao</a:t>
            </a:r>
            <a:r>
              <a:rPr lang="en-US" sz="2200">
                <a:latin typeface="Arial"/>
                <a:ea typeface="Open Sans"/>
                <a:cs typeface="Open Sans"/>
              </a:rPr>
              <a:t> </a:t>
            </a:r>
            <a:r>
              <a:rPr lang="en-US" sz="2200" err="1">
                <a:latin typeface="Arial"/>
                <a:ea typeface="Open Sans"/>
                <a:cs typeface="Open Sans"/>
              </a:rPr>
              <a:t>seu</a:t>
            </a:r>
            <a:r>
              <a:rPr lang="en-US" sz="2200">
                <a:latin typeface="Arial"/>
                <a:ea typeface="Open Sans"/>
                <a:cs typeface="Open Sans"/>
              </a:rPr>
              <a:t> </a:t>
            </a:r>
            <a:r>
              <a:rPr lang="en-US" sz="2200" err="1">
                <a:latin typeface="Arial"/>
                <a:ea typeface="Open Sans"/>
                <a:cs typeface="Open Sans"/>
              </a:rPr>
              <a:t>tamanho</a:t>
            </a:r>
            <a:r>
              <a:rPr lang="en-US" sz="2200">
                <a:latin typeface="Arial"/>
                <a:ea typeface="Open Sans"/>
                <a:cs typeface="Open Sans"/>
              </a:rPr>
              <a:t>, </a:t>
            </a:r>
            <a:r>
              <a:rPr lang="en-US" sz="2200" err="1">
                <a:latin typeface="Arial"/>
                <a:ea typeface="Open Sans"/>
                <a:cs typeface="Open Sans"/>
              </a:rPr>
              <a:t>complexidade</a:t>
            </a:r>
            <a:r>
              <a:rPr lang="en-US" sz="2200">
                <a:latin typeface="Arial"/>
                <a:ea typeface="Open Sans"/>
                <a:cs typeface="Open Sans"/>
              </a:rPr>
              <a:t> e </a:t>
            </a:r>
            <a:r>
              <a:rPr lang="en-US" sz="2200" err="1">
                <a:latin typeface="Arial"/>
                <a:ea typeface="Open Sans"/>
                <a:cs typeface="Open Sans"/>
              </a:rPr>
              <a:t>velocidade</a:t>
            </a:r>
            <a:r>
              <a:rPr lang="en-US" sz="2200">
                <a:latin typeface="Arial"/>
                <a:ea typeface="Open Sans"/>
                <a:cs typeface="Open Sans"/>
              </a:rPr>
              <a:t> para </a:t>
            </a:r>
            <a:r>
              <a:rPr lang="en-US" sz="2200" err="1">
                <a:latin typeface="Arial"/>
                <a:ea typeface="Open Sans"/>
                <a:cs typeface="Open Sans"/>
              </a:rPr>
              <a:t>gerar</a:t>
            </a:r>
            <a:r>
              <a:rPr lang="en-US" sz="2200">
                <a:latin typeface="Arial"/>
                <a:ea typeface="Open Sans"/>
                <a:cs typeface="Open Sans"/>
              </a:rPr>
              <a:t> </a:t>
            </a:r>
            <a:r>
              <a:rPr lang="en-US" sz="2200" err="1">
                <a:latin typeface="Arial"/>
                <a:ea typeface="Open Sans"/>
                <a:cs typeface="Open Sans"/>
              </a:rPr>
              <a:t>novas</a:t>
            </a:r>
            <a:r>
              <a:rPr lang="en-US" sz="2200">
                <a:latin typeface="Arial"/>
                <a:ea typeface="Open Sans"/>
                <a:cs typeface="Open Sans"/>
              </a:rPr>
              <a:t> </a:t>
            </a:r>
            <a:r>
              <a:rPr lang="en-US" sz="2200" err="1">
                <a:latin typeface="Arial"/>
                <a:ea typeface="Open Sans"/>
                <a:cs typeface="Open Sans"/>
              </a:rPr>
              <a:t>informações</a:t>
            </a:r>
            <a:r>
              <a:rPr lang="en-US" sz="2200">
                <a:latin typeface="Arial"/>
                <a:ea typeface="Open Sans"/>
                <a:cs typeface="Open Sans"/>
              </a:rPr>
              <a:t>, </a:t>
            </a:r>
            <a:r>
              <a:rPr lang="en-US" sz="2200" err="1">
                <a:latin typeface="Arial"/>
                <a:ea typeface="Open Sans"/>
                <a:cs typeface="Open Sans"/>
              </a:rPr>
              <a:t>podem</a:t>
            </a:r>
            <a:r>
              <a:rPr lang="en-US" sz="2200">
                <a:latin typeface="Arial"/>
                <a:ea typeface="Open Sans"/>
                <a:cs typeface="Open Sans"/>
              </a:rPr>
              <a:t> ser </a:t>
            </a:r>
            <a:r>
              <a:rPr lang="en-US" sz="2200" err="1">
                <a:latin typeface="Arial"/>
                <a:ea typeface="Open Sans"/>
                <a:cs typeface="Open Sans"/>
              </a:rPr>
              <a:t>difíceis</a:t>
            </a:r>
            <a:r>
              <a:rPr lang="en-US" sz="2200">
                <a:latin typeface="Arial"/>
                <a:ea typeface="Open Sans"/>
                <a:cs typeface="Open Sans"/>
              </a:rPr>
              <a:t> de </a:t>
            </a:r>
            <a:r>
              <a:rPr lang="en-US" sz="2200" err="1">
                <a:latin typeface="Arial"/>
                <a:ea typeface="Open Sans"/>
                <a:cs typeface="Open Sans"/>
              </a:rPr>
              <a:t>coletar</a:t>
            </a:r>
            <a:r>
              <a:rPr lang="en-US" sz="2200">
                <a:latin typeface="Arial"/>
                <a:ea typeface="Open Sans"/>
                <a:cs typeface="Open Sans"/>
              </a:rPr>
              <a:t>, </a:t>
            </a:r>
            <a:r>
              <a:rPr lang="en-US" sz="2200" err="1">
                <a:latin typeface="Arial"/>
                <a:ea typeface="Open Sans"/>
                <a:cs typeface="Open Sans"/>
              </a:rPr>
              <a:t>gerenciar</a:t>
            </a:r>
            <a:r>
              <a:rPr lang="en-US" sz="2200">
                <a:latin typeface="Arial"/>
                <a:ea typeface="Open Sans"/>
                <a:cs typeface="Open Sans"/>
              </a:rPr>
              <a:t>, </a:t>
            </a:r>
            <a:r>
              <a:rPr lang="en-US" sz="2200" err="1">
                <a:latin typeface="Arial"/>
                <a:ea typeface="Open Sans"/>
                <a:cs typeface="Open Sans"/>
              </a:rPr>
              <a:t>processar</a:t>
            </a:r>
            <a:r>
              <a:rPr lang="en-US" sz="2200">
                <a:latin typeface="Arial"/>
                <a:ea typeface="Open Sans"/>
                <a:cs typeface="Open Sans"/>
              </a:rPr>
              <a:t> e </a:t>
            </a:r>
            <a:r>
              <a:rPr lang="en-US" sz="2200" err="1">
                <a:latin typeface="Arial"/>
                <a:ea typeface="Open Sans"/>
                <a:cs typeface="Open Sans"/>
              </a:rPr>
              <a:t>analisar</a:t>
            </a:r>
            <a:r>
              <a:rPr lang="en-US" sz="2200">
                <a:latin typeface="Arial"/>
                <a:ea typeface="Open Sans"/>
                <a:cs typeface="Open Sans"/>
              </a:rPr>
              <a:t> </a:t>
            </a:r>
            <a:r>
              <a:rPr lang="en-US" sz="2200" err="1">
                <a:latin typeface="Arial"/>
                <a:ea typeface="Open Sans"/>
                <a:cs typeface="Open Sans"/>
              </a:rPr>
              <a:t>sem</a:t>
            </a:r>
            <a:r>
              <a:rPr lang="en-US" sz="2200">
                <a:latin typeface="Arial"/>
                <a:ea typeface="Open Sans"/>
                <a:cs typeface="Open Sans"/>
              </a:rPr>
              <a:t> o </a:t>
            </a:r>
            <a:r>
              <a:rPr lang="en-US" sz="2200" err="1">
                <a:latin typeface="Arial"/>
                <a:ea typeface="Open Sans"/>
                <a:cs typeface="Open Sans"/>
              </a:rPr>
              <a:t>uso</a:t>
            </a:r>
            <a:r>
              <a:rPr lang="en-US" sz="2200">
                <a:latin typeface="Arial"/>
                <a:ea typeface="Open Sans"/>
                <a:cs typeface="Open Sans"/>
              </a:rPr>
              <a:t> de </a:t>
            </a:r>
            <a:r>
              <a:rPr lang="en-US" sz="2200" err="1">
                <a:latin typeface="Arial"/>
                <a:ea typeface="Open Sans"/>
                <a:cs typeface="Open Sans"/>
              </a:rPr>
              <a:t>tecnologia</a:t>
            </a:r>
            <a:r>
              <a:rPr lang="en-US" sz="2200">
                <a:latin typeface="Arial"/>
                <a:ea typeface="Open Sans"/>
                <a:cs typeface="Open Sans"/>
              </a:rPr>
              <a:t> </a:t>
            </a:r>
            <a:r>
              <a:rPr lang="en-US" sz="2200" err="1">
                <a:latin typeface="Arial"/>
                <a:ea typeface="Open Sans"/>
                <a:cs typeface="Open Sans"/>
              </a:rPr>
              <a:t>adequada</a:t>
            </a:r>
            <a:r>
              <a:rPr lang="en-US" sz="2200">
                <a:latin typeface="Arial"/>
                <a:ea typeface="Open Sans"/>
                <a:cs typeface="Open Sans"/>
              </a:rPr>
              <a:t>.</a:t>
            </a:r>
            <a:br>
              <a:rPr lang="en-US" sz="2200"/>
            </a:br>
            <a:r>
              <a:rPr lang="en-US" sz="2200">
                <a:latin typeface="Arial"/>
                <a:ea typeface="Open Sans"/>
                <a:cs typeface="Open Sans"/>
              </a:rPr>
              <a:t>Esses dados </a:t>
            </a:r>
            <a:r>
              <a:rPr lang="en-US" sz="2200" err="1">
                <a:latin typeface="Arial"/>
                <a:ea typeface="Open Sans"/>
                <a:cs typeface="Open Sans"/>
              </a:rPr>
              <a:t>podem</a:t>
            </a:r>
            <a:r>
              <a:rPr lang="en-US" sz="2200">
                <a:latin typeface="Arial"/>
                <a:ea typeface="Open Sans"/>
                <a:cs typeface="Open Sans"/>
              </a:rPr>
              <a:t> ser </a:t>
            </a:r>
            <a:r>
              <a:rPr lang="en-US" sz="2200" err="1">
                <a:latin typeface="Arial"/>
                <a:ea typeface="Open Sans"/>
                <a:cs typeface="Open Sans"/>
              </a:rPr>
              <a:t>usados</a:t>
            </a:r>
            <a:r>
              <a:rPr lang="en-US" sz="2200">
                <a:latin typeface="Arial"/>
                <a:ea typeface="Open Sans"/>
                <a:cs typeface="Open Sans"/>
              </a:rPr>
              <a:t> </a:t>
            </a:r>
            <a:r>
              <a:rPr lang="en-US" sz="2200" b="1">
                <a:latin typeface="Arial"/>
                <a:ea typeface="Open Sans"/>
                <a:cs typeface="Open Sans"/>
              </a:rPr>
              <a:t>para </a:t>
            </a:r>
            <a:r>
              <a:rPr lang="en-US" sz="2200" b="1" err="1">
                <a:latin typeface="Arial"/>
                <a:ea typeface="Open Sans"/>
                <a:cs typeface="Open Sans"/>
              </a:rPr>
              <a:t>aprendizado</a:t>
            </a:r>
            <a:r>
              <a:rPr lang="en-US" sz="2200" b="1">
                <a:latin typeface="Arial"/>
                <a:ea typeface="Open Sans"/>
                <a:cs typeface="Open Sans"/>
              </a:rPr>
              <a:t> de </a:t>
            </a:r>
            <a:r>
              <a:rPr lang="en-US" sz="2200" b="1" err="1">
                <a:latin typeface="Arial"/>
                <a:ea typeface="Open Sans"/>
                <a:cs typeface="Open Sans"/>
              </a:rPr>
              <a:t>máquina</a:t>
            </a:r>
            <a:r>
              <a:rPr lang="en-US" sz="2200" b="1">
                <a:latin typeface="Arial"/>
                <a:ea typeface="Open Sans"/>
                <a:cs typeface="Open Sans"/>
              </a:rPr>
              <a:t> </a:t>
            </a:r>
            <a:r>
              <a:rPr lang="en-US" sz="2200" b="1" err="1">
                <a:latin typeface="Arial"/>
                <a:ea typeface="Open Sans"/>
                <a:cs typeface="Open Sans"/>
              </a:rPr>
              <a:t>em</a:t>
            </a:r>
            <a:r>
              <a:rPr lang="en-US" sz="2200" b="1">
                <a:latin typeface="Arial"/>
                <a:ea typeface="Open Sans"/>
                <a:cs typeface="Open Sans"/>
              </a:rPr>
              <a:t> </a:t>
            </a:r>
            <a:r>
              <a:rPr lang="en-US" sz="2200" b="1" err="1">
                <a:latin typeface="Arial"/>
                <a:ea typeface="Open Sans"/>
                <a:cs typeface="Open Sans"/>
              </a:rPr>
              <a:t>projetos</a:t>
            </a:r>
            <a:r>
              <a:rPr lang="en-US" sz="2200" b="1">
                <a:latin typeface="Arial"/>
                <a:ea typeface="Open Sans"/>
                <a:cs typeface="Open Sans"/>
              </a:rPr>
              <a:t> de </a:t>
            </a:r>
            <a:r>
              <a:rPr lang="en-US" sz="2200" b="1" i="1">
                <a:latin typeface="Arial"/>
                <a:ea typeface="Open Sans"/>
                <a:cs typeface="Open Sans"/>
              </a:rPr>
              <a:t>machine learning</a:t>
            </a:r>
            <a:r>
              <a:rPr lang="en-US" sz="2200">
                <a:latin typeface="Arial"/>
                <a:ea typeface="Open Sans"/>
                <a:cs typeface="Open Sans"/>
              </a:rPr>
              <a:t>, </a:t>
            </a:r>
            <a:r>
              <a:rPr lang="en-US" sz="2200" err="1">
                <a:latin typeface="Arial"/>
                <a:ea typeface="Open Sans"/>
                <a:cs typeface="Open Sans"/>
              </a:rPr>
              <a:t>modelagem</a:t>
            </a:r>
            <a:r>
              <a:rPr lang="en-US" sz="2200">
                <a:latin typeface="Arial"/>
                <a:ea typeface="Open Sans"/>
                <a:cs typeface="Open Sans"/>
              </a:rPr>
              <a:t> </a:t>
            </a:r>
            <a:r>
              <a:rPr lang="en-US" sz="2200" err="1">
                <a:latin typeface="Arial"/>
                <a:ea typeface="Open Sans"/>
                <a:cs typeface="Open Sans"/>
              </a:rPr>
              <a:t>preditiva</a:t>
            </a:r>
            <a:r>
              <a:rPr lang="en-US" sz="2200">
                <a:latin typeface="Arial"/>
                <a:ea typeface="Open Sans"/>
                <a:cs typeface="Open Sans"/>
              </a:rPr>
              <a:t> e </a:t>
            </a:r>
            <a:r>
              <a:rPr lang="en-US" sz="2200" err="1">
                <a:latin typeface="Arial"/>
                <a:ea typeface="Open Sans"/>
                <a:cs typeface="Open Sans"/>
              </a:rPr>
              <a:t>vários</a:t>
            </a:r>
            <a:r>
              <a:rPr lang="en-US" sz="2200">
                <a:latin typeface="Arial"/>
                <a:ea typeface="Open Sans"/>
                <a:cs typeface="Open Sans"/>
              </a:rPr>
              <a:t> </a:t>
            </a:r>
            <a:r>
              <a:rPr lang="en-US" sz="2200" err="1">
                <a:latin typeface="Arial"/>
                <a:ea typeface="Open Sans"/>
                <a:cs typeface="Open Sans"/>
              </a:rPr>
              <a:t>aplicativos</a:t>
            </a:r>
            <a:r>
              <a:rPr lang="en-US" sz="2200">
                <a:latin typeface="Arial"/>
                <a:ea typeface="Open Sans"/>
                <a:cs typeface="Open Sans"/>
              </a:rPr>
              <a:t> </a:t>
            </a:r>
            <a:r>
              <a:rPr lang="en-US" sz="2200" err="1">
                <a:latin typeface="Arial"/>
                <a:ea typeface="Open Sans"/>
                <a:cs typeface="Open Sans"/>
              </a:rPr>
              <a:t>analíticos</a:t>
            </a:r>
            <a:r>
              <a:rPr lang="en-US" sz="2200">
                <a:latin typeface="Arial"/>
                <a:ea typeface="Open Sans"/>
                <a:cs typeface="Open Sans"/>
              </a:rPr>
              <a:t>.</a:t>
            </a:r>
            <a:endParaRPr lang="en-US" sz="22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98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BD42F-84D2-C3AD-FD69-13EDB0B7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/>
                <a:cs typeface="Arial"/>
              </a:rPr>
              <a:t>APRENDIZADO DE MÁQUINA QUÂNTICA</a:t>
            </a:r>
            <a:endParaRPr lang="pt-BR" dirty="0"/>
          </a:p>
        </p:txBody>
      </p:sp>
      <p:pic>
        <p:nvPicPr>
          <p:cNvPr id="7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DDE37A9-B1DA-D58C-CD19-276B2C9C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303"/>
            <a:ext cx="9143998" cy="45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Texto 4">
            <a:extLst>
              <a:ext uri="{FF2B5EF4-FFF2-40B4-BE49-F238E27FC236}">
                <a16:creationId xmlns:a16="http://schemas.microsoft.com/office/drawing/2014/main" id="{8155955D-0A2A-48D0-9A79-BBD75FA3E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143057"/>
            <a:ext cx="9144000" cy="792163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>
                <a:latin typeface="Arial"/>
                <a:cs typeface="Arial"/>
              </a:rPr>
              <a:t>COMPUTAÇÃO QUÂNTICA &amp; IA</a:t>
            </a:r>
            <a:endParaRPr lang="pt-BR" altLang="pt-BR"/>
          </a:p>
        </p:txBody>
      </p:sp>
      <p:sp>
        <p:nvSpPr>
          <p:cNvPr id="3" name="Espaço Reservado para Texto 4">
            <a:extLst>
              <a:ext uri="{FF2B5EF4-FFF2-40B4-BE49-F238E27FC236}">
                <a16:creationId xmlns:a16="http://schemas.microsoft.com/office/drawing/2014/main" id="{2B345CB6-01C1-D811-A71D-3B40F1DB553D}"/>
              </a:ext>
            </a:extLst>
          </p:cNvPr>
          <p:cNvSpPr txBox="1">
            <a:spLocks/>
          </p:cNvSpPr>
          <p:nvPr/>
        </p:nvSpPr>
        <p:spPr bwMode="auto">
          <a:xfrm>
            <a:off x="-3243" y="3394683"/>
            <a:ext cx="9144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altLang="pt-BR" b="0" dirty="0">
                <a:latin typeface="Arial"/>
                <a:cs typeface="Arial"/>
              </a:rPr>
              <a:t>PRÓXIMA AULA: Catástrofe do Ultravioleta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377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F4535497-A691-31AA-86AB-A5768D31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3"/>
            <a:ext cx="4571997" cy="6858986"/>
          </a:xfrm>
          <a:prstGeom prst="rect">
            <a:avLst/>
          </a:prstGeom>
        </p:spPr>
      </p:pic>
      <p:pic>
        <p:nvPicPr>
          <p:cNvPr id="6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F6F1D63B-7CB9-1D70-F59D-00141DD1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-1678"/>
            <a:ext cx="4571998" cy="68613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93E72B2-541C-6F1A-F6CB-B8EC9FD01121}"/>
              </a:ext>
            </a:extLst>
          </p:cNvPr>
          <p:cNvSpPr txBox="1"/>
          <p:nvPr/>
        </p:nvSpPr>
        <p:spPr>
          <a:xfrm>
            <a:off x="836579" y="6060332"/>
            <a:ext cx="28988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Arial"/>
                <a:cs typeface="Arial"/>
              </a:rPr>
              <a:t>Cap.3 - Quantização da Carga, Luz e Energia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C4F8C6-FCCA-C099-B47A-A3BF6E5C8969}"/>
              </a:ext>
            </a:extLst>
          </p:cNvPr>
          <p:cNvSpPr txBox="1"/>
          <p:nvPr/>
        </p:nvSpPr>
        <p:spPr>
          <a:xfrm>
            <a:off x="6099242" y="6118697"/>
            <a:ext cx="28793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rgbClr val="FFFFFF"/>
                </a:solidFill>
                <a:latin typeface="Arial"/>
                <a:cs typeface="Arial"/>
              </a:rPr>
              <a:t>Cap.1 - Radiação Térmica e o Postulado de Planck</a:t>
            </a:r>
            <a:endParaRPr lang="pt-BR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844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BE6E2D3-FF02-4E61-8B8C-74D3036FE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565400"/>
            <a:ext cx="4679950" cy="138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t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2023  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Prof. Jefferson Diniz</a:t>
            </a: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endParaRPr kumimoji="1" lang="en-US" sz="140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Todos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.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Reprodução ou divulgação 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é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proibida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do Professor Jefferson Diniz.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Texto 1">
            <a:extLst>
              <a:ext uri="{FF2B5EF4-FFF2-40B4-BE49-F238E27FC236}">
                <a16:creationId xmlns:a16="http://schemas.microsoft.com/office/drawing/2014/main" id="{D1267B44-EE95-4C1E-A214-444624DB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4067175" y="2781300"/>
            <a:ext cx="3529013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>
                <a:latin typeface="Arial"/>
                <a:cs typeface="Arial"/>
              </a:rPr>
              <a:t>COMPUTAÇÃO QUÂNTICA &amp; IA</a:t>
            </a:r>
            <a:endParaRPr lang="pt-BR"/>
          </a:p>
          <a:p>
            <a:endParaRPr lang="pt-BR" altLang="pt-BR"/>
          </a:p>
        </p:txBody>
      </p:sp>
      <p:sp>
        <p:nvSpPr>
          <p:cNvPr id="14339" name="Espaço Reservado para Texto 4">
            <a:extLst>
              <a:ext uri="{FF2B5EF4-FFF2-40B4-BE49-F238E27FC236}">
                <a16:creationId xmlns:a16="http://schemas.microsoft.com/office/drawing/2014/main" id="{9F62D58F-4C56-47EE-A965-7EAD57F53EA9}"/>
              </a:ext>
            </a:extLst>
          </p:cNvPr>
          <p:cNvSpPr txBox="1">
            <a:spLocks/>
          </p:cNvSpPr>
          <p:nvPr/>
        </p:nvSpPr>
        <p:spPr bwMode="auto">
          <a:xfrm>
            <a:off x="1531703" y="5805488"/>
            <a:ext cx="4807049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4" algn="r" eaLnBrk="1" hangingPunct="1">
              <a:spcBef>
                <a:spcPct val="20000"/>
              </a:spcBef>
            </a:pPr>
            <a:r>
              <a:rPr lang="nb-NO" altLang="pt-BR" sz="1200" b="1">
                <a:solidFill>
                  <a:srgbClr val="D9D9D9"/>
                </a:solidFill>
                <a:latin typeface="Arial"/>
                <a:cs typeface="Arial"/>
              </a:rPr>
              <a:t>Prof. Jefferson </a:t>
            </a:r>
            <a:r>
              <a:rPr lang="nb-NO" altLang="pt-BR" sz="1200" b="1" err="1">
                <a:solidFill>
                  <a:srgbClr val="D9D9D9"/>
                </a:solidFill>
                <a:latin typeface="Arial"/>
                <a:cs typeface="Arial"/>
              </a:rPr>
              <a:t>Diniz</a:t>
            </a:r>
            <a:r>
              <a:rPr lang="nb-NO" altLang="pt-BR" sz="1200" b="1">
                <a:solidFill>
                  <a:srgbClr val="D9D9D9"/>
                </a:solidFill>
                <a:latin typeface="Arial"/>
                <a:cs typeface="Arial"/>
              </a:rPr>
              <a:t> </a:t>
            </a:r>
            <a:endParaRPr lang="nb-NO" altLang="pt-BR" sz="1200" b="1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</a:pPr>
            <a:r>
              <a:rPr lang="nb-NO" altLang="pt-BR" sz="1200">
                <a:solidFill>
                  <a:srgbClr val="D9D9D9"/>
                </a:solidFill>
                <a:latin typeface="Arial"/>
                <a:cs typeface="Arial"/>
              </a:rPr>
              <a:t>EMAIL </a:t>
            </a:r>
            <a:r>
              <a:rPr lang="nb-NO" sz="1200">
                <a:solidFill>
                  <a:schemeClr val="bg1"/>
                </a:solidFill>
                <a:latin typeface="Arial"/>
                <a:cs typeface="Arial"/>
              </a:rPr>
              <a:t>profjefferson.oliveira@fiap.com.br</a:t>
            </a:r>
            <a:endParaRPr lang="nb-NO" altLang="pt-BR" sz="1200">
              <a:solidFill>
                <a:schemeClr val="bg1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nb-NO" altLang="pt-BR" sz="120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pt-BR" sz="1200">
                <a:solidFill>
                  <a:srgbClr val="D9D9D9"/>
                </a:solidFill>
                <a:latin typeface="Arial"/>
                <a:cs typeface="Arial"/>
              </a:rPr>
              <a:t>2023</a:t>
            </a:r>
            <a:endParaRPr lang="nb-NO" altLang="pt-BR"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pt-BR" altLang="zh-CN" b="1">
                <a:latin typeface="Arial"/>
                <a:ea typeface="宋体"/>
                <a:cs typeface="Arial"/>
              </a:rPr>
              <a:t>EMENTA</a:t>
            </a:r>
            <a:endParaRPr lang="pt-BR"/>
          </a:p>
        </p:txBody>
      </p:sp>
      <p:sp>
        <p:nvSpPr>
          <p:cNvPr id="15363" name="Text Box 5">
            <a:extLst>
              <a:ext uri="{FF2B5EF4-FFF2-40B4-BE49-F238E27FC236}">
                <a16:creationId xmlns:a16="http://schemas.microsoft.com/office/drawing/2014/main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61620"/>
            <a:ext cx="731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sz="2400">
                <a:latin typeface="Arial"/>
                <a:cs typeface="Arial"/>
              </a:rPr>
              <a:t>Primórdios da Mecânica Quântica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97B0A158-AE89-62EB-D4DE-31D871757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49" y="1418819"/>
            <a:ext cx="7312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>
              <a:spcBef>
                <a:spcPct val="0"/>
              </a:spcBef>
            </a:pPr>
            <a:r>
              <a:rPr lang="pt-BR" sz="1800" dirty="0">
                <a:latin typeface="Arial"/>
                <a:cs typeface="Arial"/>
              </a:rPr>
              <a:t>Radiação de Corpo Negro, Efeito Fotoelétrico, Experimento da dupla fenda, Superposição Quântica, Entrelaçamento Quântico. 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98687C8D-7141-ED49-5056-99C20F3E2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49" y="2060845"/>
            <a:ext cx="731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sz="2400">
                <a:latin typeface="Arial"/>
                <a:cs typeface="Arial"/>
              </a:rPr>
              <a:t>Computação Quântica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51D382A-A36C-C6E3-C02E-91BC0B6D6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48" y="2518044"/>
            <a:ext cx="731202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>
              <a:spcBef>
                <a:spcPct val="0"/>
              </a:spcBef>
            </a:pPr>
            <a:r>
              <a:rPr lang="pt-BR" sz="1800" dirty="0">
                <a:latin typeface="Arial"/>
                <a:cs typeface="Arial"/>
              </a:rPr>
              <a:t>O q-bit, representação de q-bits na esfera Bloch, Portas Lógicas Quânticas de q-bit único (Portas de Pauli, Porta de </a:t>
            </a:r>
            <a:r>
              <a:rPr lang="pt-BR" sz="1800" dirty="0" err="1">
                <a:latin typeface="Arial"/>
                <a:cs typeface="Arial"/>
              </a:rPr>
              <a:t>Hadamard</a:t>
            </a:r>
            <a:r>
              <a:rPr lang="pt-BR" sz="1800" dirty="0">
                <a:latin typeface="Arial"/>
                <a:cs typeface="Arial"/>
              </a:rPr>
              <a:t>, Portas de Rotação) e Portas de múltiplos q-bits (Porta CNOT, Porta Toffoli, Porta Swap, Porta </a:t>
            </a:r>
            <a:r>
              <a:rPr lang="pt-BR" sz="1800" dirty="0" err="1">
                <a:latin typeface="Arial"/>
                <a:cs typeface="Arial"/>
              </a:rPr>
              <a:t>Fredkin</a:t>
            </a:r>
            <a:r>
              <a:rPr lang="pt-BR" sz="1800" dirty="0">
                <a:latin typeface="Arial"/>
                <a:cs typeface="Arial"/>
              </a:rPr>
              <a:t>, Porta de </a:t>
            </a:r>
            <a:r>
              <a:rPr lang="pt-BR" sz="1800" dirty="0" err="1">
                <a:latin typeface="Arial"/>
                <a:cs typeface="Arial"/>
              </a:rPr>
              <a:t>Hadamard</a:t>
            </a:r>
            <a:r>
              <a:rPr lang="pt-BR" sz="1800" dirty="0">
                <a:latin typeface="Arial"/>
                <a:cs typeface="Arial"/>
              </a:rPr>
              <a:t> Controlado), Circuitos Quânticos (HZH, Bell, </a:t>
            </a:r>
            <a:r>
              <a:rPr lang="pt-BR" sz="1800" dirty="0" err="1">
                <a:latin typeface="Arial"/>
                <a:cs typeface="Arial"/>
              </a:rPr>
              <a:t>Kickback</a:t>
            </a:r>
            <a:r>
              <a:rPr lang="pt-BR" sz="1800" dirty="0">
                <a:latin typeface="Arial"/>
                <a:cs typeface="Arial"/>
              </a:rPr>
              <a:t>, GHZ, W </a:t>
            </a:r>
            <a:r>
              <a:rPr lang="pt-BR" sz="1800" dirty="0" err="1">
                <a:latin typeface="Arial"/>
                <a:cs typeface="Arial"/>
              </a:rPr>
              <a:t>state</a:t>
            </a:r>
            <a:r>
              <a:rPr lang="pt-BR" sz="1800" dirty="0">
                <a:latin typeface="Arial"/>
                <a:cs typeface="Arial"/>
              </a:rPr>
              <a:t>), Algoritmos Quânticos (Deutsch-</a:t>
            </a:r>
            <a:r>
              <a:rPr lang="pt-BR" sz="1800" dirty="0" err="1">
                <a:latin typeface="Arial"/>
                <a:cs typeface="Arial"/>
              </a:rPr>
              <a:t>Jozsa</a:t>
            </a:r>
            <a:r>
              <a:rPr lang="pt-BR" sz="1800" dirty="0">
                <a:latin typeface="Arial"/>
                <a:cs typeface="Arial"/>
              </a:rPr>
              <a:t>, Bernstein-</a:t>
            </a:r>
            <a:r>
              <a:rPr lang="pt-BR" sz="1800" dirty="0" err="1">
                <a:latin typeface="Arial"/>
                <a:cs typeface="Arial"/>
              </a:rPr>
              <a:t>Vazirani</a:t>
            </a:r>
            <a:r>
              <a:rPr lang="pt-BR" sz="1800" dirty="0">
                <a:latin typeface="Arial"/>
                <a:cs typeface="Arial"/>
              </a:rPr>
              <a:t>, Protocolo BB84, Transformação Quântica de Fourier, Grover e </a:t>
            </a:r>
            <a:r>
              <a:rPr lang="pt-BR" sz="1800" dirty="0" err="1">
                <a:latin typeface="Arial"/>
                <a:cs typeface="Arial"/>
              </a:rPr>
              <a:t>Shor</a:t>
            </a:r>
            <a:r>
              <a:rPr lang="pt-BR" sz="1800" dirty="0">
                <a:latin typeface="Arial"/>
                <a:cs typeface="Arial"/>
              </a:rPr>
              <a:t>), geração de números aleatórios.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35AFE32-6153-608E-2AEC-8DCFA43B7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48" y="4930504"/>
            <a:ext cx="731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sz="2400">
                <a:latin typeface="Arial"/>
                <a:cs typeface="Arial"/>
              </a:rPr>
              <a:t>Programando Computadores Quânticos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8E489BC0-2944-9A9D-A711-92C8E61A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48" y="5387703"/>
            <a:ext cx="73120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>
              <a:spcBef>
                <a:spcPct val="0"/>
              </a:spcBef>
            </a:pPr>
            <a:r>
              <a:rPr lang="pt-BR" sz="1800" dirty="0">
                <a:latin typeface="Arial"/>
                <a:cs typeface="Arial"/>
              </a:rPr>
              <a:t>IBM Experience e Plataforma </a:t>
            </a:r>
            <a:r>
              <a:rPr lang="pt-BR" sz="1800" dirty="0" err="1">
                <a:latin typeface="Arial"/>
                <a:cs typeface="Arial"/>
              </a:rPr>
              <a:t>Qiskit</a:t>
            </a:r>
            <a:r>
              <a:rPr lang="pt-BR" sz="1800" dirty="0">
                <a:latin typeface="Arial"/>
                <a:cs typeface="Arial"/>
              </a:rPr>
              <a:t>.</a:t>
            </a:r>
          </a:p>
          <a:p>
            <a:pPr marL="342900" indent="-342900" algn="just">
              <a:spcBef>
                <a:spcPct val="0"/>
              </a:spcBef>
            </a:pPr>
            <a:r>
              <a:rPr lang="pt-BR" sz="1800" dirty="0">
                <a:latin typeface="Arial"/>
                <a:cs typeface="Arial"/>
              </a:rPr>
              <a:t>Google Quantum AI e Plataforma </a:t>
            </a:r>
            <a:r>
              <a:rPr lang="pt-BR" sz="1800" dirty="0" err="1">
                <a:latin typeface="Arial"/>
                <a:cs typeface="Arial"/>
              </a:rPr>
              <a:t>Cirq</a:t>
            </a:r>
            <a:r>
              <a:rPr lang="pt-BR" sz="1800" dirty="0">
                <a:latin typeface="Arial"/>
                <a:cs typeface="Arial"/>
              </a:rPr>
              <a:t>.</a:t>
            </a:r>
          </a:p>
          <a:p>
            <a:pPr marL="342900" indent="-342900" algn="just">
              <a:spcBef>
                <a:spcPct val="0"/>
              </a:spcBef>
            </a:pPr>
            <a:r>
              <a:rPr lang="pt-BR" sz="1800" dirty="0" err="1">
                <a:latin typeface="Arial"/>
                <a:cs typeface="Arial"/>
              </a:rPr>
              <a:t>Amazon</a:t>
            </a:r>
            <a:r>
              <a:rPr lang="pt-BR" sz="1800" dirty="0">
                <a:latin typeface="Arial"/>
                <a:cs typeface="Arial"/>
              </a:rPr>
              <a:t> </a:t>
            </a:r>
            <a:r>
              <a:rPr lang="pt-BR" sz="1800" dirty="0" err="1">
                <a:latin typeface="Arial"/>
                <a:cs typeface="Arial"/>
              </a:rPr>
              <a:t>Braket</a:t>
            </a:r>
            <a:r>
              <a:rPr lang="pt-BR" sz="1800" dirty="0">
                <a:latin typeface="Arial"/>
                <a:cs typeface="Arial"/>
              </a:rPr>
              <a:t> e Plataforma </a:t>
            </a:r>
            <a:r>
              <a:rPr lang="pt-BR" sz="1800" dirty="0" err="1">
                <a:latin typeface="Arial"/>
                <a:cs typeface="Arial"/>
              </a:rPr>
              <a:t>PennyLane</a:t>
            </a:r>
            <a:r>
              <a:rPr lang="pt-BR" sz="1800"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E852A483-50D0-B590-F599-F1F49BB2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377" y="1318"/>
            <a:ext cx="3012939" cy="3985705"/>
          </a:xfrm>
          <a:prstGeom prst="rect">
            <a:avLst/>
          </a:prstGeom>
        </p:spPr>
      </p:pic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91CD2A51-7BCD-76B5-B900-2EF19B31B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4" r="9574" b="-261"/>
          <a:stretch/>
        </p:blipFill>
        <p:spPr>
          <a:xfrm>
            <a:off x="5048656" y="937322"/>
            <a:ext cx="4095350" cy="5917221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649B79B7-7A39-1A54-801D-E656038C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54" y="1715108"/>
            <a:ext cx="2428875" cy="3486150"/>
          </a:xfrm>
          <a:prstGeom prst="rect">
            <a:avLst/>
          </a:prstGeom>
        </p:spPr>
      </p:pic>
      <p:pic>
        <p:nvPicPr>
          <p:cNvPr id="11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65145FA4-1995-765E-5F97-90B327335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772" y="3175574"/>
            <a:ext cx="2639842" cy="3678068"/>
          </a:xfrm>
          <a:prstGeom prst="rect">
            <a:avLst/>
          </a:prstGeom>
        </p:spPr>
      </p:pic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2077A34B-38B6-EE71-7C37-C24D7D189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56"/>
            <a:ext cx="2645924" cy="3743638"/>
          </a:xfrm>
          <a:prstGeom prst="rect">
            <a:avLst/>
          </a:prstGeom>
        </p:spPr>
      </p:pic>
      <p:pic>
        <p:nvPicPr>
          <p:cNvPr id="9" name="Imagem 9" descr="Uma imagem contendo Forma&#10;&#10;Descrição gerada automaticamente">
            <a:extLst>
              <a:ext uri="{FF2B5EF4-FFF2-40B4-BE49-F238E27FC236}">
                <a16:creationId xmlns:a16="http://schemas.microsoft.com/office/drawing/2014/main" id="{198F0488-7989-CF8E-858B-534DE7619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42" y="3401034"/>
            <a:ext cx="2418742" cy="347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6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F87A7F5-AC4B-A9CA-38B7-FDD7AADF0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77165"/>
            <a:ext cx="9144000" cy="792733"/>
          </a:xfrm>
        </p:spPr>
        <p:txBody>
          <a:bodyPr>
            <a:normAutofit/>
          </a:bodyPr>
          <a:lstStyle/>
          <a:p>
            <a:r>
              <a:rPr lang="pt-BR" dirty="0"/>
              <a:t>COMPUTAÇÃO QUÂNTICA &amp; IA</a:t>
            </a:r>
            <a:endParaRPr lang="pt-BR" b="0" dirty="0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F2D3287C-AE4B-CC21-754E-6EBABFC5CFB3}"/>
              </a:ext>
            </a:extLst>
          </p:cNvPr>
          <p:cNvSpPr txBox="1">
            <a:spLocks/>
          </p:cNvSpPr>
          <p:nvPr/>
        </p:nvSpPr>
        <p:spPr bwMode="auto">
          <a:xfrm>
            <a:off x="8626" y="3120961"/>
            <a:ext cx="9144000" cy="79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00" b="0" dirty="0">
                <a:latin typeface="Arial"/>
                <a:cs typeface="Arial"/>
              </a:rPr>
              <a:t>ATIVIDADE: PESQUISAR EMPRESAS QUE TRABALHAM COM COMPUTAÇÃO QUÂNTICA!</a:t>
            </a:r>
          </a:p>
        </p:txBody>
      </p:sp>
    </p:spTree>
    <p:extLst>
      <p:ext uri="{BB962C8B-B14F-4D97-AF65-F5344CB8AC3E}">
        <p14:creationId xmlns:p14="http://schemas.microsoft.com/office/powerpoint/2010/main" val="371174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4F9827FB-A9F8-04EB-3ED5-3FF45462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412"/>
            <a:ext cx="9143999" cy="5317381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E0F837CD-5AF4-471D-63A5-03F1EE62E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pt-BR" altLang="zh-CN" b="1">
                <a:latin typeface="Arial"/>
                <a:ea typeface="宋体"/>
                <a:cs typeface="Arial"/>
              </a:rPr>
              <a:t>Iniciativas Quânticas Governamentais</a:t>
            </a:r>
            <a:endParaRPr lang="pt-BR" altLang="zh-CN" b="1"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98917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62DE1-BB65-D04A-F1D8-DADEA746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Arial"/>
                <a:cs typeface="Arial"/>
              </a:rPr>
              <a:t>Mercado de Tecnologias Quânticas</a:t>
            </a:r>
            <a:endParaRPr lang="pt-BR"/>
          </a:p>
        </p:txBody>
      </p:sp>
      <p:pic>
        <p:nvPicPr>
          <p:cNvPr id="5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2AD0B7D-BAA9-AB78-F7E4-DC4A4BD8F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46" y="1328897"/>
            <a:ext cx="9149640" cy="5100151"/>
          </a:xfrm>
        </p:spPr>
      </p:pic>
    </p:spTree>
    <p:extLst>
      <p:ext uri="{BB962C8B-B14F-4D97-AF65-F5344CB8AC3E}">
        <p14:creationId xmlns:p14="http://schemas.microsoft.com/office/powerpoint/2010/main" val="3381821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Logotipo&#10;&#10;Descrição gerada automaticamente">
            <a:extLst>
              <a:ext uri="{FF2B5EF4-FFF2-40B4-BE49-F238E27FC236}">
                <a16:creationId xmlns:a16="http://schemas.microsoft.com/office/drawing/2014/main" id="{7C4C01D9-32BA-9DC1-D03E-53A09245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384300"/>
            <a:ext cx="3059113" cy="2268538"/>
          </a:xfrm>
          <a:prstGeom prst="rect">
            <a:avLst/>
          </a:prstGeom>
        </p:spPr>
      </p:pic>
      <p:pic>
        <p:nvPicPr>
          <p:cNvPr id="7" name="Imagem 7" descr="Logotipo&#10;&#10;Descrição gerada automaticamente">
            <a:extLst>
              <a:ext uri="{FF2B5EF4-FFF2-40B4-BE49-F238E27FC236}">
                <a16:creationId xmlns:a16="http://schemas.microsoft.com/office/drawing/2014/main" id="{132912A0-EBB5-6E79-BB27-B984EB418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188" y="1384300"/>
            <a:ext cx="5359400" cy="2268538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57D7F006-7442-4BB0-8130-9A986E461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3730625"/>
            <a:ext cx="2613025" cy="2576513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F25D977B-1767-205C-0FD1-8E2346DCC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087688" y="3730625"/>
            <a:ext cx="3195638" cy="1611313"/>
          </a:xfrm>
        </p:spPr>
      </p:pic>
      <p:pic>
        <p:nvPicPr>
          <p:cNvPr id="8" name="Imagem 8" descr="Logotipo&#10;&#10;Descrição gerada automaticamente">
            <a:extLst>
              <a:ext uri="{FF2B5EF4-FFF2-40B4-BE49-F238E27FC236}">
                <a16:creationId xmlns:a16="http://schemas.microsoft.com/office/drawing/2014/main" id="{BE61C00A-B3E1-ADEE-6446-8E730E2C0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688" y="5418138"/>
            <a:ext cx="3195638" cy="889000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D6238D0-1DB5-B3B2-FF64-511DD859E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525" y="3730625"/>
            <a:ext cx="2532063" cy="25765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B64DA0-6009-BC45-6E47-2CE6A35A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942544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pt-BR">
                <a:latin typeface="Arial"/>
                <a:cs typeface="Arial"/>
              </a:rPr>
              <a:t>EMPRESAS BRASILEIRAS INVESTINDO EM TECNOLOGIAS QUÂNTICAS</a:t>
            </a:r>
          </a:p>
        </p:txBody>
      </p:sp>
    </p:spTree>
    <p:extLst>
      <p:ext uri="{BB962C8B-B14F-4D97-AF65-F5344CB8AC3E}">
        <p14:creationId xmlns:p14="http://schemas.microsoft.com/office/powerpoint/2010/main" val="231067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41D886B-31DD-7B8A-CA84-E292EB6FF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>
                <a:latin typeface="Arial"/>
                <a:cs typeface="Arial"/>
              </a:rPr>
              <a:t>COMPUTAÇÃO QUÂNTICA &amp; IA</a:t>
            </a:r>
            <a:endParaRPr lang="pt-BR" b="0">
              <a:latin typeface="Arial"/>
              <a:cs typeface="Arial"/>
            </a:endParaRPr>
          </a:p>
          <a:p>
            <a:r>
              <a:rPr lang="pt-BR" b="0">
                <a:latin typeface="Arial"/>
                <a:cs typeface="Arial"/>
              </a:rPr>
              <a:t>QUANTUM ROADMAPS</a:t>
            </a:r>
            <a:endParaRPr lang="pt-BR" b="0"/>
          </a:p>
        </p:txBody>
      </p:sp>
    </p:spTree>
    <p:extLst>
      <p:ext uri="{BB962C8B-B14F-4D97-AF65-F5344CB8AC3E}">
        <p14:creationId xmlns:p14="http://schemas.microsoft.com/office/powerpoint/2010/main" val="4250802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76414655211a97be91fc021a92ada680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009e91cf04f4d2388fbbf168ceda39e3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8fd270-4a57-47e1-b674-c7d4969804ad" xsi:nil="true"/>
    <lcf76f155ced4ddcb4097134ff3c332f xmlns="2220af93-035a-443f-80b0-3b9b401ad9a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5DC083C-4788-4443-8233-E708D1331B78}"/>
</file>

<file path=customXml/itemProps2.xml><?xml version="1.0" encoding="utf-8"?>
<ds:datastoreItem xmlns:ds="http://schemas.openxmlformats.org/officeDocument/2006/customXml" ds:itemID="{5B658B91-AEBA-42D5-9326-D1D7205C0DEB}"/>
</file>

<file path=customXml/itemProps3.xml><?xml version="1.0" encoding="utf-8"?>
<ds:datastoreItem xmlns:ds="http://schemas.openxmlformats.org/officeDocument/2006/customXml" ds:itemID="{55F129D4-5432-43CF-8F97-83C55C032458}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Apresentação na tela (4:3)</PresentationFormat>
  <Slides>19</Slides>
  <Notes>1</Notes>
  <HiddenSlides>1</HiddenSlide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Tema do Office</vt:lpstr>
      <vt:lpstr>2_Tema do Office</vt:lpstr>
      <vt:lpstr>6_Personalizar design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Mercado de Tecnologias Quânticas</vt:lpstr>
      <vt:lpstr>EMPRESAS BRASILEIRAS INVESTINDO EM TECNOLOGIAS QUÂNTICAS</vt:lpstr>
      <vt:lpstr>Apresentação do PowerPoint</vt:lpstr>
      <vt:lpstr>Computador Quântico da IonQ</vt:lpstr>
      <vt:lpstr>IonQ Development Roadmap</vt:lpstr>
      <vt:lpstr>Computador Quântico da IBM</vt:lpstr>
      <vt:lpstr>IBM Development Roadmap</vt:lpstr>
      <vt:lpstr>Apresentação do PowerPoint</vt:lpstr>
      <vt:lpstr>O Problema do BIG DATA</vt:lpstr>
      <vt:lpstr>APRENDIZADO DE MÁQUINA QUÂNTICA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revision>134</cp:revision>
  <cp:lastPrinted>2015-08-20T10:58:19Z</cp:lastPrinted>
  <dcterms:created xsi:type="dcterms:W3CDTF">2012-10-02T15:58:15Z</dcterms:created>
  <dcterms:modified xsi:type="dcterms:W3CDTF">2023-02-13T22:04:41Z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</Properties>
</file>